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34"/>
  </p:notesMasterIdLst>
  <p:handoutMasterIdLst>
    <p:handoutMasterId r:id="rId35"/>
  </p:handoutMasterIdLst>
  <p:sldIdLst>
    <p:sldId id="357" r:id="rId2"/>
    <p:sldId id="287" r:id="rId3"/>
    <p:sldId id="318" r:id="rId4"/>
    <p:sldId id="290" r:id="rId5"/>
    <p:sldId id="288" r:id="rId6"/>
    <p:sldId id="289" r:id="rId7"/>
    <p:sldId id="319" r:id="rId8"/>
    <p:sldId id="358" r:id="rId9"/>
    <p:sldId id="359" r:id="rId10"/>
    <p:sldId id="291" r:id="rId11"/>
    <p:sldId id="293" r:id="rId12"/>
    <p:sldId id="294" r:id="rId13"/>
    <p:sldId id="258" r:id="rId14"/>
    <p:sldId id="292" r:id="rId15"/>
    <p:sldId id="297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8" r:id="rId24"/>
    <p:sldId id="309" r:id="rId25"/>
    <p:sldId id="346" r:id="rId26"/>
    <p:sldId id="310" r:id="rId27"/>
    <p:sldId id="345" r:id="rId28"/>
    <p:sldId id="316" r:id="rId29"/>
    <p:sldId id="311" r:id="rId30"/>
    <p:sldId id="312" r:id="rId31"/>
    <p:sldId id="313" r:id="rId32"/>
    <p:sldId id="275" r:id="rId3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701" autoAdjust="0"/>
  </p:normalViewPr>
  <p:slideViewPr>
    <p:cSldViewPr>
      <p:cViewPr varScale="1">
        <p:scale>
          <a:sx n="65" d="100"/>
          <a:sy n="65" d="100"/>
        </p:scale>
        <p:origin x="-6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6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2B85DC-71D4-47B5-8AA8-9BA33DC31F04}" type="datetimeFigureOut">
              <a:rPr lang="en-US"/>
              <a:pPr>
                <a:defRPr/>
              </a:pPr>
              <a:t>11/26/2013</a:t>
            </a:fld>
            <a:endParaRPr lang="en-US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D64EDA-0DA0-4783-A95A-8B8BD8F64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49F4465-C390-4F58-ABB9-1474680D9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E5FE51-D037-41DC-BD4F-3CA4C73C5FB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F1ABD1-24E0-4EFB-8763-A385387F11CA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5A8523C-7C77-446B-B742-3A747F7E8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754E5-FAEE-480F-94C1-27B2A89F6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7D70C-3AEA-4F06-B5E9-7FA87E871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0" y="1905000"/>
            <a:ext cx="70104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7CF9D-0B90-4835-8CBA-B0F1D276B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02FF7-BD3A-4469-9504-F580DAB4B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E534A-A448-4C5C-9791-648DB3ED1F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A2592-4389-4ECF-8585-D307206AF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B2AE4-E677-469A-B4D6-2EE4ACD47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0915-F5A9-46F9-A859-C44B7A5A9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E80D61-6B7A-4D42-824C-BB0479A9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AA485-9EE4-446D-B40E-0E3DDBE07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FCABB-C766-4344-BA90-D4C5133A8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F7DA5-EBD6-4F6F-A728-DEC64B36D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25642-1FD3-43BB-87AC-A44F7C03C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C4960C-1B41-418A-A36C-D3F9A471F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84" r:id="rId2"/>
    <p:sldLayoutId id="2147484185" r:id="rId3"/>
    <p:sldLayoutId id="2147484186" r:id="rId4"/>
    <p:sldLayoutId id="2147484196" r:id="rId5"/>
    <p:sldLayoutId id="2147484197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  <p:sldLayoutId id="2147484194" r:id="rId14"/>
  </p:sldLayoutIdLst>
  <p:transition spd="med"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aW7_RhEWZQ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../../Local%20Settings/Temporary%20Internet%20Files/Content.IE5/Green%20Party%20Candidate.rm" TargetMode="Externa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harpweek.com/09Cartoon/BrowseByDateCartoon-Large.asp?Month=November&amp;Date=7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snews.com/sections/i_video/main500251.shtml?id=2940574n?source=search_video" TargetMode="Externa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4MZO1b41sE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../../Local%20Settings/Temporary%20Internet%20Files/Content.IE5/Constitution%20Party%20Candidate.rm" TargetMode="Externa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../../Local%20Settings/Temporary%20Internet%20Files/Content.IE5/Constitution%20Party%20Candidate.rm" TargetMode="Externa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factmonster.com/images/party_republican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factmonster.com/images/party_democrat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harpweek.com/09Cartoon/BrowseByDateCartoon-Large.asp?Month=December&amp;Date=27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artoons.osu.edu/nast/images/harpers12_2_1876_5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457200"/>
            <a:ext cx="7848600" cy="2209800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sz="3600" b="1" smtClean="0">
                <a:solidFill>
                  <a:srgbClr val="009999"/>
                </a:solidFill>
                <a:latin typeface="Arial" charset="0"/>
              </a:rPr>
              <a:t>A Focus on Political Parties</a:t>
            </a:r>
            <a:r>
              <a:rPr lang="en-US" sz="3200" b="1" smtClean="0">
                <a:solidFill>
                  <a:srgbClr val="009999"/>
                </a:solidFill>
              </a:rPr>
              <a:t/>
            </a:r>
            <a:br>
              <a:rPr lang="en-US" sz="3200" b="1" smtClean="0">
                <a:solidFill>
                  <a:srgbClr val="009999"/>
                </a:solidFill>
              </a:rPr>
            </a:br>
            <a:r>
              <a:rPr lang="en-US" sz="1000" b="1" smtClean="0">
                <a:solidFill>
                  <a:srgbClr val="009999"/>
                </a:solidFill>
              </a:rPr>
              <a:t/>
            </a:r>
            <a:br>
              <a:rPr lang="en-US" sz="1000" b="1" smtClean="0">
                <a:solidFill>
                  <a:srgbClr val="009999"/>
                </a:solidFill>
              </a:rPr>
            </a:br>
            <a:r>
              <a:rPr lang="en-US" sz="2400" b="1" smtClean="0">
                <a:solidFill>
                  <a:srgbClr val="009999"/>
                </a:solidFill>
              </a:rPr>
              <a:t>Their purpose, practices and how they work</a:t>
            </a:r>
            <a:br>
              <a:rPr lang="en-US" sz="2400" b="1" smtClean="0">
                <a:solidFill>
                  <a:srgbClr val="009999"/>
                </a:solidFill>
              </a:rPr>
            </a:br>
            <a:r>
              <a:rPr lang="en-US" sz="2400" b="1" smtClean="0">
                <a:solidFill>
                  <a:srgbClr val="009999"/>
                </a:solidFill>
              </a:rPr>
              <a:t/>
            </a:r>
            <a:br>
              <a:rPr lang="en-US" sz="2400" b="1" smtClean="0">
                <a:solidFill>
                  <a:srgbClr val="009999"/>
                </a:solidFill>
              </a:rPr>
            </a:br>
            <a:r>
              <a:rPr lang="en-US" sz="2800" b="1" smtClean="0">
                <a:solidFill>
                  <a:srgbClr val="009999"/>
                </a:solidFill>
              </a:rPr>
              <a:t>Chapter 8</a:t>
            </a:r>
            <a:endParaRPr lang="en-US" sz="2800" b="1" smtClean="0">
              <a:solidFill>
                <a:srgbClr val="009999"/>
              </a:solidFill>
              <a:latin typeface="Arial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190875"/>
            <a:ext cx="2792413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325" y="3122613"/>
            <a:ext cx="2809875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51275" y="4618038"/>
            <a:ext cx="113823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2325" eaLnBrk="1" hangingPunct="1">
              <a:lnSpc>
                <a:spcPct val="95000"/>
              </a:lnSpc>
            </a:pPr>
            <a:r>
              <a:rPr lang="en-US" sz="4400">
                <a:solidFill>
                  <a:srgbClr val="000000"/>
                </a:solidFill>
              </a:rPr>
              <a:t>Vs.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54088" y="1111250"/>
            <a:ext cx="243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22325" eaLnBrk="1" hangingPunct="1">
              <a:lnSpc>
                <a:spcPct val="95000"/>
              </a:lnSpc>
            </a:pPr>
            <a:r>
              <a:rPr lang="en-US" sz="2300">
                <a:solidFill>
                  <a:srgbClr val="000000"/>
                </a:solidFill>
              </a:rPr>
              <a:t>‘Hands Off’ Socially, while ‘Hands On’ Economically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059488" y="4618038"/>
            <a:ext cx="2435225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22325" eaLnBrk="1" hangingPunct="1">
              <a:lnSpc>
                <a:spcPct val="95000"/>
              </a:lnSpc>
            </a:pPr>
            <a:r>
              <a:rPr lang="en-US" sz="2300">
                <a:solidFill>
                  <a:srgbClr val="CC3300"/>
                </a:solidFill>
              </a:rPr>
              <a:t>‘Hands Off’ Economically, while ‘Hands On’ Socially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288088" y="1189038"/>
            <a:ext cx="2289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2325" eaLnBrk="1" hangingPunct="1">
              <a:lnSpc>
                <a:spcPct val="95000"/>
              </a:lnSpc>
            </a:pPr>
            <a:r>
              <a:rPr lang="en-US" sz="2300" b="1">
                <a:solidFill>
                  <a:srgbClr val="000000"/>
                </a:solidFill>
              </a:rPr>
              <a:t>‘HANDS OFF!’ EVERYTHING!!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411288" y="4006850"/>
            <a:ext cx="2289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2325" eaLnBrk="1" hangingPunct="1">
              <a:lnSpc>
                <a:spcPct val="95000"/>
              </a:lnSpc>
            </a:pPr>
            <a:r>
              <a:rPr lang="en-US" sz="2300" b="1">
                <a:solidFill>
                  <a:srgbClr val="000000"/>
                </a:solidFill>
              </a:rPr>
              <a:t>‘HANDS ON!’ EVERYTHING!!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ctrTitle"/>
          </p:nvPr>
        </p:nvSpPr>
        <p:spPr>
          <a:xfrm>
            <a:off x="1219200" y="2174875"/>
            <a:ext cx="7196138" cy="1381125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What is a </a:t>
            </a:r>
            <a:r>
              <a:rPr lang="en-US" sz="4500" u="sng" smtClean="0">
                <a:solidFill>
                  <a:srgbClr val="009999"/>
                </a:solidFill>
                <a:latin typeface="Arial" charset="0"/>
                <a:hlinkClick r:id="rId2"/>
              </a:rPr>
              <a:t>Political Party</a:t>
            </a: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683625" cy="990600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What is a Political Party?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subTitle" idx="1"/>
          </p:nvPr>
        </p:nvSpPr>
        <p:spPr>
          <a:xfrm>
            <a:off x="39688" y="1676400"/>
            <a:ext cx="9064625" cy="5135563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Definition: a group of political activists who organize to win elections, to operate the government, and to determine public policy.</a:t>
            </a:r>
            <a:endParaRPr lang="en-US" sz="22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Not mentioned in Constitution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i="1" smtClean="0">
                <a:solidFill>
                  <a:srgbClr val="000000"/>
                </a:solidFill>
                <a:latin typeface="Arial" charset="0"/>
              </a:rPr>
              <a:t>Federalist Papers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 warn against </a:t>
            </a:r>
            <a:r>
              <a:rPr lang="en-US" b="1" smtClean="0">
                <a:solidFill>
                  <a:srgbClr val="000000"/>
                </a:solidFill>
                <a:latin typeface="Arial" charset="0"/>
              </a:rPr>
              <a:t>factions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Functions of parties</a:t>
            </a:r>
            <a:endParaRPr lang="en-US" sz="22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i="1" smtClean="0">
                <a:solidFill>
                  <a:srgbClr val="000000"/>
                </a:solidFill>
                <a:latin typeface="Arial" charset="0"/>
              </a:rPr>
              <a:t>Recruit candidates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 to run for elective offices at all levels of government 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Mobilize citizens to vote and participate in elections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Bear the responsibility of </a:t>
            </a:r>
            <a:r>
              <a:rPr lang="en-US" i="1" smtClean="0">
                <a:solidFill>
                  <a:srgbClr val="000000"/>
                </a:solidFill>
                <a:latin typeface="Arial" charset="0"/>
              </a:rPr>
              <a:t>operating government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 at all levels 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Provide </a:t>
            </a:r>
            <a:r>
              <a:rPr lang="en-US" i="1" smtClean="0">
                <a:solidFill>
                  <a:srgbClr val="000000"/>
                </a:solidFill>
                <a:latin typeface="Arial" charset="0"/>
              </a:rPr>
              <a:t>organized opposition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 to the party in power</a:t>
            </a:r>
            <a:endParaRPr lang="en-US" sz="20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 "/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Tasks of Parties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Parties Pick Candidates</a:t>
            </a:r>
          </a:p>
          <a:p>
            <a:pPr eaLnBrk="1" hangingPunct="1"/>
            <a:r>
              <a:rPr lang="en-US" sz="2600" smtClean="0"/>
              <a:t>Parties Run Campaigns</a:t>
            </a:r>
          </a:p>
          <a:p>
            <a:pPr eaLnBrk="1" hangingPunct="1"/>
            <a:r>
              <a:rPr lang="en-US" sz="2600" smtClean="0"/>
              <a:t>Parties Give Cues to Voters</a:t>
            </a:r>
          </a:p>
          <a:p>
            <a:pPr eaLnBrk="1" hangingPunct="1"/>
            <a:r>
              <a:rPr lang="en-US" sz="2600" smtClean="0"/>
              <a:t>Parties Articulate Policies</a:t>
            </a:r>
          </a:p>
          <a:p>
            <a:pPr eaLnBrk="1" hangingPunct="1"/>
            <a:r>
              <a:rPr lang="en-US" sz="2600" smtClean="0"/>
              <a:t>Parties Coordinate Policymaking</a:t>
            </a:r>
          </a:p>
          <a:p>
            <a:pPr eaLnBrk="1" hangingPunct="1"/>
            <a:r>
              <a:rPr lang="en-US" sz="2600" smtClean="0"/>
              <a:t>A political party is a linkage institution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95496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ctrTitle"/>
          </p:nvPr>
        </p:nvSpPr>
        <p:spPr>
          <a:xfrm>
            <a:off x="838200" y="2057400"/>
            <a:ext cx="7686675" cy="1381125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Political Party Organization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6096000" cy="898525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Party Organization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subTitle" idx="1"/>
          </p:nvPr>
        </p:nvSpPr>
        <p:spPr>
          <a:xfrm>
            <a:off x="457200" y="1417638"/>
            <a:ext cx="8305800" cy="544036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* </a:t>
            </a:r>
            <a:r>
              <a:rPr lang="en-US" sz="2400" b="1" u="sng" smtClean="0">
                <a:solidFill>
                  <a:srgbClr val="009999"/>
                </a:solidFill>
                <a:latin typeface="Arial" charset="0"/>
                <a:hlinkClick r:id="rId2" action="ppaction://hlinkfile"/>
              </a:rPr>
              <a:t>National Convention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meet every 4 years; decide President/VP candidates; write </a:t>
            </a:r>
            <a:r>
              <a:rPr lang="en-US" sz="2400" i="1" smtClean="0">
                <a:solidFill>
                  <a:srgbClr val="000000"/>
                </a:solidFill>
                <a:latin typeface="Arial" charset="0"/>
              </a:rPr>
              <a:t>platform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* National Committee: 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manages party</a:t>
            </a:r>
            <a:r>
              <a:rPr lang="en-US" sz="2400" smtClean="0">
                <a:solidFill>
                  <a:srgbClr val="000000"/>
                </a:solidFill>
              </a:rPr>
              <a:t>’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 business between conventions, raise money, convention rules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* National Chairperson: 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directs work of national committee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* State &amp; Local Organization: 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better funded/organized today than in past; organized similarly to national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- State parties organize primary elections, raise $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  <a:buFontTx/>
              <a:buChar char="-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Decrease of local </a:t>
            </a:r>
            <a:r>
              <a:rPr lang="en-US" sz="2400" b="1" smtClean="0">
                <a:solidFill>
                  <a:srgbClr val="000000"/>
                </a:solidFill>
              </a:rPr>
              <a:t>‘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political machines</a:t>
            </a:r>
            <a:r>
              <a:rPr lang="en-US" sz="2400" b="1" smtClean="0">
                <a:solidFill>
                  <a:srgbClr val="000000"/>
                </a:solidFill>
              </a:rPr>
              <a:t>’</a:t>
            </a:r>
          </a:p>
          <a:p>
            <a:pPr lvl="1" algn="l">
              <a:lnSpc>
                <a:spcPct val="95000"/>
              </a:lnSpc>
              <a:spcBef>
                <a:spcPct val="0"/>
              </a:spcBef>
              <a:buFontTx/>
              <a:buChar char="-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 Use specific and material inducements to win party loyalty &amp; </a:t>
            </a:r>
          </a:p>
          <a:p>
            <a:pPr lvl="1" algn="l">
              <a:lnSpc>
                <a:spcPct val="95000"/>
              </a:lnSpc>
              <a:spcBef>
                <a:spcPct val="0"/>
              </a:spcBef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  power.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ctrTitle"/>
          </p:nvPr>
        </p:nvSpPr>
        <p:spPr>
          <a:xfrm>
            <a:off x="728663" y="2174875"/>
            <a:ext cx="7686675" cy="1381125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Why Has the 2-Party System Endured in the USA?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ctrTitle"/>
          </p:nvPr>
        </p:nvSpPr>
        <p:spPr>
          <a:xfrm>
            <a:off x="0" y="762000"/>
            <a:ext cx="9217025" cy="519113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u="sng" smtClean="0">
                <a:solidFill>
                  <a:srgbClr val="000000"/>
                </a:solidFill>
                <a:latin typeface="Arial" charset="0"/>
              </a:rPr>
              <a:t>Reasons for the Two Party System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8001000" cy="5059363"/>
          </a:xfrm>
        </p:spPr>
        <p:txBody>
          <a:bodyPr lIns="0" tIns="0" rIns="0" bIns="0"/>
          <a:lstStyle/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sz="2900" b="1" u="sng" smtClean="0">
                <a:solidFill>
                  <a:srgbClr val="000000"/>
                </a:solidFill>
                <a:latin typeface="Arial" charset="0"/>
              </a:rPr>
              <a:t>Electoral system</a:t>
            </a:r>
            <a:r>
              <a:rPr lang="en-US" sz="290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900" i="1" smtClean="0">
                <a:solidFill>
                  <a:srgbClr val="000000"/>
                </a:solidFill>
                <a:latin typeface="Arial" charset="0"/>
              </a:rPr>
              <a:t>Duverger</a:t>
            </a:r>
            <a:r>
              <a:rPr lang="en-US" sz="2900" i="1" smtClean="0">
                <a:solidFill>
                  <a:srgbClr val="000000"/>
                </a:solidFill>
              </a:rPr>
              <a:t>’</a:t>
            </a:r>
            <a:r>
              <a:rPr lang="en-US" sz="2900" i="1" smtClean="0">
                <a:solidFill>
                  <a:srgbClr val="000000"/>
                </a:solidFill>
                <a:latin typeface="Arial" charset="0"/>
              </a:rPr>
              <a:t>s Law</a:t>
            </a:r>
          </a:p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sz="1800" smtClean="0"/>
              <a:t>(Maurice Duverger, French sociologist – published papers in 1950’s &amp; 1960’s)</a:t>
            </a:r>
          </a:p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1800" smtClean="0"/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AutoNum type="arabicParenBoth"/>
            </a:pPr>
            <a:r>
              <a:rPr lang="en-US" sz="2400" u="sng" smtClean="0">
                <a:solidFill>
                  <a:srgbClr val="000000"/>
                </a:solidFill>
                <a:latin typeface="Arial" charset="0"/>
              </a:rPr>
              <a:t>Winner-Take-All</a:t>
            </a:r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AutoNum type="arabicParenBoth"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AutoNum type="arabicParenBoth"/>
            </a:pPr>
            <a:r>
              <a:rPr lang="en-US" sz="2400" u="sng" smtClean="0">
                <a:solidFill>
                  <a:srgbClr val="000000"/>
                </a:solidFill>
                <a:latin typeface="Arial" charset="0"/>
              </a:rPr>
              <a:t>Plurality</a:t>
            </a:r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b="1" u="sng" smtClean="0">
                <a:solidFill>
                  <a:srgbClr val="000000"/>
                </a:solidFill>
                <a:latin typeface="Arial" charset="0"/>
              </a:rPr>
              <a:t>State laws deter 3rd Party Ballot Access:</a:t>
            </a:r>
            <a:endParaRPr lang="en-US" sz="2400" smtClean="0"/>
          </a:p>
          <a:p>
            <a:pPr marL="1028700" lvl="2" indent="-4572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States control candidate access to ballot - need sufficient # of votes in previous election</a:t>
            </a:r>
            <a:endParaRPr lang="en-US" sz="2200" smtClean="0"/>
          </a:p>
          <a:p>
            <a:pPr marL="1028700" lvl="2" indent="-4572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some states require registered voters to sign a petition to get ballot access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ctrTitle"/>
          </p:nvPr>
        </p:nvSpPr>
        <p:spPr>
          <a:xfrm>
            <a:off x="728663" y="2174875"/>
            <a:ext cx="7686675" cy="1381125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The Role of Minor Parties in US Politics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934200" cy="527050"/>
          </a:xfrm>
        </p:spPr>
        <p:txBody>
          <a:bodyPr/>
          <a:lstStyle/>
          <a:p>
            <a:pPr algn="ctr"/>
            <a:r>
              <a:rPr lang="en-US" sz="3600" smtClean="0"/>
              <a:t>Third Term Panic</a:t>
            </a:r>
          </a:p>
        </p:txBody>
      </p:sp>
      <p:pic>
        <p:nvPicPr>
          <p:cNvPr id="7171" name="Picture 3" descr="“The Third-Term Panic&quot;">
            <a:hlinkClick r:id="rId2"/>
          </p:cNvPr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825500"/>
            <a:ext cx="8480425" cy="6032500"/>
          </a:xfr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ctrTitle"/>
          </p:nvPr>
        </p:nvSpPr>
        <p:spPr>
          <a:xfrm>
            <a:off x="496888" y="609600"/>
            <a:ext cx="8150225" cy="762000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u="sng" smtClean="0">
                <a:solidFill>
                  <a:srgbClr val="000000"/>
                </a:solidFill>
                <a:latin typeface="Arial" charset="0"/>
              </a:rPr>
              <a:t>Reasons for 3rd Party Creation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subTitle" idx="1"/>
          </p:nvPr>
        </p:nvSpPr>
        <p:spPr>
          <a:xfrm>
            <a:off x="533400" y="1614488"/>
            <a:ext cx="8342313" cy="524351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Failure of major parties to represent an emerging group or view:</a:t>
            </a:r>
            <a:endParaRPr lang="en-US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ex: George Wallace</a:t>
            </a:r>
            <a:r>
              <a:rPr lang="en-US" sz="2200" smtClean="0">
                <a:solidFill>
                  <a:srgbClr val="000000"/>
                </a:solidFill>
              </a:rPr>
              <a:t>—</a:t>
            </a: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American Independent Party (1968)</a:t>
            </a:r>
            <a:endParaRPr lang="en-US" sz="22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Promote Ideology/Issue:</a:t>
            </a:r>
            <a:endParaRPr lang="en-US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Libertarian</a:t>
            </a:r>
            <a:endParaRPr lang="en-US" sz="2200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Green</a:t>
            </a:r>
            <a:endParaRPr lang="en-US" sz="22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Desire to get major parties to champion an issue:</a:t>
            </a:r>
            <a:endParaRPr lang="en-US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Populist Party</a:t>
            </a:r>
            <a:r>
              <a:rPr lang="en-US" sz="2200" smtClean="0">
                <a:solidFill>
                  <a:srgbClr val="000000"/>
                </a:solidFill>
              </a:rPr>
              <a:t>—</a:t>
            </a: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reforms in economics/politics (1892)</a:t>
            </a:r>
            <a:endParaRPr lang="en-US" sz="2200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Ross Perot---Reduce federal deficit (1992 &amp; 1996)</a:t>
            </a:r>
            <a:endParaRPr lang="en-US" sz="22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5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8150225" cy="671513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4500" u="sng" smtClean="0">
                <a:solidFill>
                  <a:srgbClr val="009999"/>
                </a:solidFill>
                <a:latin typeface="Arial" charset="0"/>
                <a:hlinkClick r:id="rId2"/>
              </a:rPr>
              <a:t>Impact</a:t>
            </a: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 of Third Parties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subTitle" idx="1"/>
          </p:nvPr>
        </p:nvSpPr>
        <p:spPr>
          <a:xfrm>
            <a:off x="533400" y="1646238"/>
            <a:ext cx="8153400" cy="5211762"/>
          </a:xfrm>
        </p:spPr>
        <p:txBody>
          <a:bodyPr lIns="0" tIns="0" rIns="0" bIns="0"/>
          <a:lstStyle/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Spoiler?</a:t>
            </a:r>
            <a:endParaRPr lang="en-US" sz="2800" smtClean="0"/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Conventional wisdom holds that minor parties </a:t>
            </a:r>
            <a:r>
              <a:rPr lang="en-US" sz="2800" i="1" u="sng" smtClean="0">
                <a:solidFill>
                  <a:srgbClr val="000000"/>
                </a:solidFill>
                <a:latin typeface="Arial" charset="0"/>
              </a:rPr>
              <a:t>develop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 ideas that the major parties </a:t>
            </a:r>
            <a:r>
              <a:rPr lang="en-US" sz="2800" i="1" u="sng" smtClean="0">
                <a:solidFill>
                  <a:srgbClr val="000000"/>
                </a:solidFill>
                <a:latin typeface="Arial" charset="0"/>
              </a:rPr>
              <a:t>adopt</a:t>
            </a:r>
            <a:endParaRPr lang="en-US" sz="2800" smtClean="0"/>
          </a:p>
          <a:p>
            <a:pPr marL="1028700" lvl="2" indent="-4572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Ending slavery</a:t>
            </a:r>
            <a:endParaRPr lang="en-US" sz="2800" smtClean="0"/>
          </a:p>
          <a:p>
            <a:pPr marL="1028700" lvl="2" indent="-4572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Giving women the right to vote</a:t>
            </a:r>
            <a:endParaRPr lang="en-US" sz="2800" smtClean="0"/>
          </a:p>
          <a:p>
            <a:pPr marL="533400" indent="-5334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609600" lvl="1" indent="-4953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Factional parties have had probably the greatest influence on public policy</a:t>
            </a:r>
            <a:endParaRPr lang="en-US" sz="2800" smtClean="0"/>
          </a:p>
          <a:p>
            <a:pPr marL="1028700" lvl="2" indent="-4572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Perot (1990s)- </a:t>
            </a: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deficit reduction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 became big part of Clinton</a:t>
            </a:r>
            <a:r>
              <a:rPr lang="en-US" sz="2800" smtClean="0">
                <a:solidFill>
                  <a:srgbClr val="000000"/>
                </a:solidFill>
              </a:rPr>
              <a:t>’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s platform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150225" cy="671513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4500" u="sng" smtClean="0">
                <a:solidFill>
                  <a:srgbClr val="009999"/>
                </a:solidFill>
                <a:latin typeface="Arial" charset="0"/>
                <a:hlinkClick r:id="rId2"/>
              </a:rPr>
              <a:t>Third Parties</a:t>
            </a:r>
            <a:endParaRPr lang="en-US" sz="4500" u="sng" smtClean="0">
              <a:solidFill>
                <a:srgbClr val="009999"/>
              </a:solidFill>
              <a:latin typeface="Arial" charset="0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subTitle" idx="1"/>
          </p:nvPr>
        </p:nvSpPr>
        <p:spPr>
          <a:xfrm>
            <a:off x="39688" y="1371600"/>
            <a:ext cx="9064625" cy="5440363"/>
          </a:xfrm>
        </p:spPr>
        <p:txBody>
          <a:bodyPr lIns="0" tIns="0" rIns="0" bIns="0"/>
          <a:lstStyle/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Ideological parties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: comprehensive, radical view; most enduring (communist, socialist, libertarian)</a:t>
            </a:r>
            <a:endParaRPr lang="en-US" sz="28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Single-issue parties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: address one concern, avoid others (Right to Life, Prohibition)</a:t>
            </a:r>
            <a:endParaRPr lang="en-US" sz="28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Economic protest parties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: regional, protest economic conditions</a:t>
            </a:r>
            <a:endParaRPr lang="en-US" sz="280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Splinter/Factional parties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: from split in a major party, usually over the party</a:t>
            </a:r>
            <a:r>
              <a:rPr lang="en-US" sz="2800" smtClean="0">
                <a:solidFill>
                  <a:srgbClr val="000000"/>
                </a:solidFill>
              </a:rPr>
              <a:t>’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s presidential nominee (TR - Bull Moose Party, Thurmond- States</a:t>
            </a:r>
            <a:r>
              <a:rPr lang="en-US" sz="2800" smtClean="0">
                <a:solidFill>
                  <a:srgbClr val="000000"/>
                </a:solidFill>
              </a:rPr>
              <a:t>’</a:t>
            </a:r>
            <a:r>
              <a:rPr lang="en-US" sz="2800" smtClean="0">
                <a:solidFill>
                  <a:srgbClr val="000000"/>
                </a:solidFill>
                <a:latin typeface="Arial" charset="0"/>
              </a:rPr>
              <a:t> Rights Party)</a:t>
            </a:r>
            <a:endParaRPr lang="en-US" sz="2800" smtClean="0"/>
          </a:p>
          <a:p>
            <a:pPr marL="1257300" lvl="3" indent="-228600"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z="28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304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ctrTitle"/>
          </p:nvPr>
        </p:nvSpPr>
        <p:spPr>
          <a:xfrm>
            <a:off x="728663" y="2174875"/>
            <a:ext cx="7686675" cy="1381125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sz="4500" smtClean="0">
                <a:solidFill>
                  <a:srgbClr val="000000"/>
                </a:solidFill>
                <a:latin typeface="Arial" charset="0"/>
              </a:rPr>
              <a:t>A History of Political Parties in the United States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ctrTitle"/>
          </p:nvPr>
        </p:nvSpPr>
        <p:spPr>
          <a:xfrm>
            <a:off x="914400" y="2590800"/>
            <a:ext cx="7772400" cy="1162050"/>
          </a:xfrm>
        </p:spPr>
        <p:txBody>
          <a:bodyPr/>
          <a:lstStyle/>
          <a:p>
            <a:r>
              <a:rPr lang="en-US" smtClean="0">
                <a:solidFill>
                  <a:srgbClr val="009999"/>
                </a:solidFill>
                <a:latin typeface="Arial" charset="0"/>
                <a:hlinkClick r:id="rId2" action="ppaction://hlinkfile"/>
              </a:rPr>
              <a:t/>
            </a:r>
            <a:br>
              <a:rPr lang="en-US" smtClean="0">
                <a:solidFill>
                  <a:srgbClr val="009999"/>
                </a:solidFill>
                <a:latin typeface="Arial" charset="0"/>
                <a:hlinkClick r:id="rId2" action="ppaction://hlinkfile"/>
              </a:rPr>
            </a:br>
            <a:r>
              <a:rPr lang="en-US" smtClean="0">
                <a:solidFill>
                  <a:srgbClr val="009999"/>
                </a:solidFill>
                <a:latin typeface="Arial" charset="0"/>
                <a:hlinkClick r:id="rId2" action="ppaction://hlinkfile"/>
              </a:rPr>
              <a:t>Realignment vs. Dealignment</a:t>
            </a:r>
            <a:endParaRPr lang="en-US" smtClean="0"/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1143000" y="1295400"/>
            <a:ext cx="6400800" cy="1752600"/>
          </a:xfrm>
        </p:spPr>
        <p:txBody>
          <a:bodyPr/>
          <a:lstStyle/>
          <a:p>
            <a:r>
              <a:rPr lang="en-US" sz="4000" smtClean="0"/>
              <a:t>Changes in Political Party Composition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ctrTitle"/>
          </p:nvPr>
        </p:nvSpPr>
        <p:spPr>
          <a:xfrm>
            <a:off x="496888" y="685800"/>
            <a:ext cx="8150225" cy="533400"/>
          </a:xfrm>
        </p:spPr>
        <p:txBody>
          <a:bodyPr lIns="0" tIns="0" rIns="0" bIns="0"/>
          <a:lstStyle/>
          <a:p>
            <a:pPr algn="ctr" defTabSz="1016000">
              <a:lnSpc>
                <a:spcPct val="95000"/>
              </a:lnSpc>
            </a:pPr>
            <a:r>
              <a:rPr lang="en-US" sz="3600" dirty="0" smtClean="0">
                <a:solidFill>
                  <a:srgbClr val="009999"/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rgbClr val="009999"/>
                </a:solidFill>
                <a:latin typeface="Arial" charset="0"/>
              </a:rPr>
            </a:br>
            <a:r>
              <a:rPr lang="en-US" u="sng" dirty="0" smtClean="0">
                <a:solidFill>
                  <a:srgbClr val="009999"/>
                </a:solidFill>
                <a:latin typeface="Arial" charset="0"/>
              </a:rPr>
              <a:t>Political Party Realignment 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7924800" cy="4830763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Def</a:t>
            </a:r>
            <a:r>
              <a:rPr lang="en-US" sz="2400" b="1" dirty="0" smtClean="0">
                <a:solidFill>
                  <a:srgbClr val="000000"/>
                </a:solidFill>
                <a:latin typeface="Arial" charset="0"/>
              </a:rPr>
              <a:t>: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concept that a few elections in US history were more important than others because they resulted in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“sharp &amp; durable changes” in the political climate or nation </a:t>
            </a:r>
          </a:p>
          <a:p>
            <a:pPr algn="l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Occurs when a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minority party becomes stronger than the majority party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– win election (ex:1860 and 1932)</a:t>
            </a:r>
          </a:p>
          <a:p>
            <a:pPr algn="l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endParaRPr lang="en-US" sz="400" dirty="0" smtClean="0">
              <a:solidFill>
                <a:srgbClr val="000000"/>
              </a:solidFill>
              <a:latin typeface="Arial" charset="0"/>
            </a:endParaRPr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Political scientist Alan Beck asserts that 2 preconditions must exist prior to a realignment election:</a:t>
            </a:r>
          </a:p>
          <a:p>
            <a:pPr lvl="1" indent="-342900" algn="l">
              <a:lnSpc>
                <a:spcPct val="95000"/>
              </a:lnSpc>
              <a:spcBef>
                <a:spcPct val="0"/>
              </a:spcBef>
            </a:pPr>
            <a:endParaRPr lang="en-US" sz="400" dirty="0" smtClean="0">
              <a:solidFill>
                <a:srgbClr val="000000"/>
              </a:solidFill>
              <a:latin typeface="Arial" charset="0"/>
            </a:endParaRP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(1) loyalty to the party in power must be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weak</a:t>
            </a:r>
          </a:p>
          <a:p>
            <a:pPr lvl="2" indent="-342900" algn="l">
              <a:lnSpc>
                <a:spcPct val="95000"/>
              </a:lnSpc>
              <a:spcBef>
                <a:spcPct val="0"/>
              </a:spcBef>
            </a:pPr>
            <a:endParaRPr lang="en-US" sz="2200" dirty="0" smtClean="0">
              <a:solidFill>
                <a:srgbClr val="000000"/>
              </a:solidFill>
              <a:latin typeface="Arial" charset="0"/>
            </a:endParaRPr>
          </a:p>
          <a:p>
            <a:pPr lvl="2" indent="-342900" algn="l">
              <a:lnSpc>
                <a:spcPct val="95000"/>
              </a:lnSpc>
              <a:spcBef>
                <a:spcPct val="0"/>
              </a:spcBef>
            </a:pPr>
            <a:endParaRPr lang="en-US" sz="400" dirty="0" smtClean="0">
              <a:solidFill>
                <a:srgbClr val="000000"/>
              </a:solidFill>
              <a:latin typeface="Arial" charset="0"/>
            </a:endParaRPr>
          </a:p>
          <a:p>
            <a:pPr lvl="2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200" dirty="0" smtClean="0">
                <a:solidFill>
                  <a:srgbClr val="000000"/>
                </a:solidFill>
                <a:latin typeface="Arial" charset="0"/>
              </a:rPr>
              <a:t>(2) some sort of societal trauma (such as the depression) must exist</a:t>
            </a:r>
            <a:endParaRPr lang="en-US" sz="2200" dirty="0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772400" cy="914400"/>
          </a:xfrm>
        </p:spPr>
        <p:txBody>
          <a:bodyPr/>
          <a:lstStyle/>
          <a:p>
            <a:pPr algn="ctr"/>
            <a:r>
              <a:rPr lang="en-US" b="1" smtClean="0">
                <a:solidFill>
                  <a:srgbClr val="009999"/>
                </a:solidFill>
                <a:latin typeface="Arial" charset="0"/>
                <a:hlinkClick r:id="rId2" action="ppaction://hlinkfile"/>
              </a:rPr>
              <a:t>Political Party Dealignment</a:t>
            </a:r>
            <a:endParaRPr lang="en-US" b="1" smtClean="0"/>
          </a:p>
        </p:txBody>
      </p:sp>
      <p:sp>
        <p:nvSpPr>
          <p:cNvPr id="32771" name="Subtitle 2"/>
          <p:cNvSpPr>
            <a:spLocks noGrp="1"/>
          </p:cNvSpPr>
          <p:nvPr>
            <p:ph type="subTitle" idx="1"/>
          </p:nvPr>
        </p:nvSpPr>
        <p:spPr>
          <a:xfrm>
            <a:off x="838200" y="2133600"/>
            <a:ext cx="7543800" cy="3429000"/>
          </a:xfrm>
        </p:spPr>
        <p:txBody>
          <a:bodyPr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b="1" dirty="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Def</a:t>
            </a:r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a large portion of electorate abandon its previous partisan affiliation without developing a new one to replace it</a:t>
            </a: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dirty="0" smtClean="0"/>
          </a:p>
          <a:p>
            <a:pPr lvl="1" indent="-342900" algn="l">
              <a:lnSpc>
                <a:spcPct val="95000"/>
              </a:lnSpc>
              <a:spcBef>
                <a:spcPct val="0"/>
              </a:spcBef>
              <a:buFont typeface="Georgia" pitchFamily="18" charset="0"/>
              <a:buChar char="▫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Is this happening now?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7848600" cy="838200"/>
          </a:xfrm>
        </p:spPr>
        <p:txBody>
          <a:bodyPr/>
          <a:lstStyle/>
          <a:p>
            <a:pPr defTabSz="1016000"/>
            <a:r>
              <a:rPr lang="en-US" smtClean="0"/>
              <a:t>5 Realigning Elections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524000"/>
            <a:ext cx="6721475" cy="4632325"/>
          </a:xfr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8494713" cy="609600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3600" u="sng" smtClean="0">
                <a:solidFill>
                  <a:srgbClr val="000000"/>
                </a:solidFill>
                <a:latin typeface="Arial" charset="0"/>
              </a:rPr>
              <a:t>History of Party Eras in America</a:t>
            </a:r>
            <a:br>
              <a:rPr lang="en-US" sz="3600" u="sng" smtClean="0">
                <a:solidFill>
                  <a:srgbClr val="000000"/>
                </a:solidFill>
                <a:latin typeface="Arial" charset="0"/>
              </a:rPr>
            </a:br>
            <a:endParaRPr lang="en-US" sz="3600" u="sng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8266113" cy="6080125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b="1" smtClean="0"/>
              <a:t>Party era</a:t>
            </a:r>
            <a:r>
              <a:rPr lang="en-US" smtClean="0"/>
              <a:t>= a period of history in which there is one dominant majority party that wins most elections </a:t>
            </a: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0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A. </a:t>
            </a:r>
            <a:r>
              <a:rPr lang="en-US" b="1" smtClean="0">
                <a:solidFill>
                  <a:srgbClr val="000000"/>
                </a:solidFill>
                <a:latin typeface="Arial" charset="0"/>
              </a:rPr>
              <a:t>Rise of Political Parties (1789-1800):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Federalists vs. Anti-Federalists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0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B. </a:t>
            </a:r>
            <a:r>
              <a:rPr lang="en-US" b="1" smtClean="0">
                <a:solidFill>
                  <a:srgbClr val="000000"/>
                </a:solidFill>
                <a:latin typeface="Arial" charset="0"/>
              </a:rPr>
              <a:t>Democratic Domination (1800-1860): 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Democratic-Republicans dominate until 1824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Whigs win presidency twice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0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C. </a:t>
            </a:r>
            <a:r>
              <a:rPr lang="en-US" b="1" smtClean="0">
                <a:solidFill>
                  <a:srgbClr val="000000"/>
                </a:solidFill>
                <a:latin typeface="Arial" charset="0"/>
              </a:rPr>
              <a:t>Republican Domination (1860-1932):</a:t>
            </a:r>
            <a:r>
              <a:rPr lang="en-US" sz="3100" b="1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3200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Republicans began as 3rd Party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Lincoln solidified party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**</a:t>
            </a:r>
            <a:r>
              <a:rPr lang="en-US" b="1" smtClean="0">
                <a:solidFill>
                  <a:srgbClr val="000000"/>
                </a:solidFill>
                <a:latin typeface="Arial" charset="0"/>
              </a:rPr>
              <a:t>Major Electoral Realignment** -- </a:t>
            </a:r>
            <a:r>
              <a:rPr lang="en-US" b="1" u="sng" smtClean="0">
                <a:solidFill>
                  <a:srgbClr val="000000"/>
                </a:solidFill>
                <a:latin typeface="Arial" charset="0"/>
              </a:rPr>
              <a:t>Slavery!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400" u="sng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/>
          <a:lstStyle/>
          <a:p>
            <a:pPr algn="ctr"/>
            <a:r>
              <a:rPr lang="en-US" smtClean="0"/>
              <a:t>Republican Elephant Symbol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343400" cy="4324350"/>
          </a:xfrm>
        </p:spPr>
        <p:txBody>
          <a:bodyPr/>
          <a:lstStyle/>
          <a:p>
            <a:r>
              <a:rPr lang="en-US" sz="2400" smtClean="0"/>
              <a:t>Nast invented the famous symbol- the </a:t>
            </a:r>
            <a:r>
              <a:rPr lang="en-US" sz="2400" b="1" smtClean="0"/>
              <a:t>Republican elephant</a:t>
            </a:r>
            <a:r>
              <a:rPr lang="en-US" sz="2400" smtClean="0"/>
              <a:t> - in a cartoon that appeared in </a:t>
            </a:r>
            <a:r>
              <a:rPr lang="en-US" sz="2400" i="1" smtClean="0"/>
              <a:t>Harper's Weekly</a:t>
            </a:r>
            <a:r>
              <a:rPr lang="en-US" sz="2400" smtClean="0"/>
              <a:t> in 1874</a:t>
            </a:r>
          </a:p>
          <a:p>
            <a:pPr>
              <a:buFont typeface="Georgia" pitchFamily="18" charset="0"/>
              <a:buNone/>
            </a:pPr>
            <a:r>
              <a:rPr lang="en-US" sz="2400" smtClean="0"/>
              <a:t>	“Third Term Panic”</a:t>
            </a:r>
          </a:p>
          <a:p>
            <a:pPr>
              <a:buFont typeface="Georgia" pitchFamily="18" charset="0"/>
              <a:buNone/>
            </a:pPr>
            <a:endParaRPr lang="en-US" sz="1800" smtClean="0"/>
          </a:p>
          <a:p>
            <a:pPr>
              <a:buFont typeface="Georgia" pitchFamily="18" charset="0"/>
              <a:buNone/>
            </a:pPr>
            <a:r>
              <a:rPr lang="en-US" sz="2400" smtClean="0"/>
              <a:t>G.O.P. = “Grand Old Party”</a:t>
            </a:r>
          </a:p>
          <a:p>
            <a:pPr>
              <a:buFont typeface="Georgia" pitchFamily="18" charset="0"/>
              <a:buNone/>
            </a:pPr>
            <a:endParaRPr lang="en-US" sz="2000" smtClean="0"/>
          </a:p>
          <a:p>
            <a:pPr>
              <a:buFont typeface="Georgia" pitchFamily="18" charset="0"/>
              <a:buNone/>
            </a:pPr>
            <a:r>
              <a:rPr lang="en-US" sz="2400" smtClean="0"/>
              <a:t>Original meaning 1875 – “gallant old party”</a:t>
            </a:r>
          </a:p>
        </p:txBody>
      </p:sp>
      <p:pic>
        <p:nvPicPr>
          <p:cNvPr id="8196" name="A0882103" descr="http://www.factmonster.com/images/party_republican.jpg"/>
          <p:cNvPicPr>
            <a:picLocks noChangeAspect="1" noChangeArrowheads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5562600" y="2514600"/>
            <a:ext cx="2895600" cy="2460625"/>
          </a:xfr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8610600" cy="1050925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3600" u="sng" smtClean="0">
                <a:solidFill>
                  <a:srgbClr val="000000"/>
                </a:solidFill>
                <a:latin typeface="Arial" charset="0"/>
              </a:rPr>
              <a:t>History of Party Eras in America</a:t>
            </a:r>
            <a:r>
              <a:rPr lang="en-US" sz="360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(cont</a:t>
            </a:r>
            <a:r>
              <a:rPr lang="en-US" sz="1800" smtClean="0">
                <a:solidFill>
                  <a:srgbClr val="000000"/>
                </a:solidFill>
              </a:rPr>
              <a:t>’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 sz="1800" smtClean="0">
                <a:solidFill>
                  <a:srgbClr val="000000"/>
                </a:solidFill>
              </a:rPr>
              <a:t>…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7848600" cy="5135563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D. </a:t>
            </a:r>
            <a:r>
              <a:rPr lang="en-US" sz="2700" b="1" smtClean="0">
                <a:solidFill>
                  <a:srgbClr val="000000"/>
                </a:solidFill>
                <a:latin typeface="Arial" charset="0"/>
              </a:rPr>
              <a:t>Return of Democrats (1932-1968): 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FDR</a:t>
            </a:r>
            <a:r>
              <a:rPr lang="en-US" sz="2300" smtClean="0">
                <a:solidFill>
                  <a:srgbClr val="000000"/>
                </a:solidFill>
              </a:rPr>
              <a:t>’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s </a:t>
            </a:r>
            <a:r>
              <a:rPr lang="en-US" sz="2300" u="sng" smtClean="0">
                <a:solidFill>
                  <a:srgbClr val="000000"/>
                </a:solidFill>
                <a:latin typeface="Arial" charset="0"/>
              </a:rPr>
              <a:t>New Deal Coalition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(blacks, urbanites, blue-collar/union workers, Catholics, Jews, and women)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**</a:t>
            </a:r>
            <a:r>
              <a:rPr lang="en-US" sz="2300" b="1" smtClean="0">
                <a:solidFill>
                  <a:srgbClr val="000000"/>
                </a:solidFill>
                <a:latin typeface="Arial" charset="0"/>
              </a:rPr>
              <a:t>Major Electoral Realignment** </a:t>
            </a:r>
            <a:r>
              <a:rPr lang="en-US" sz="2300" b="1" u="sng" smtClean="0">
                <a:solidFill>
                  <a:srgbClr val="000000"/>
                </a:solidFill>
                <a:latin typeface="Arial" charset="0"/>
              </a:rPr>
              <a:t>Economics!</a:t>
            </a:r>
            <a:endParaRPr lang="en-US" smtClean="0"/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E. </a:t>
            </a:r>
            <a:r>
              <a:rPr lang="en-US" sz="2700" b="1" smtClean="0">
                <a:solidFill>
                  <a:srgbClr val="000000"/>
                </a:solidFill>
                <a:latin typeface="Arial" charset="0"/>
              </a:rPr>
              <a:t>Divided Government (1968-present): 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Split party control of Congress &amp; President creates </a:t>
            </a:r>
            <a:r>
              <a:rPr lang="en-US" sz="2300" u="sng" smtClean="0">
                <a:solidFill>
                  <a:srgbClr val="000000"/>
                </a:solidFill>
                <a:latin typeface="Arial" charset="0"/>
              </a:rPr>
              <a:t>gridlock</a:t>
            </a:r>
            <a:endParaRPr lang="en-US" smtClean="0"/>
          </a:p>
          <a:p>
            <a:pPr marL="857250" lvl="2" indent="-285750" algn="l">
              <a:lnSpc>
                <a:spcPct val="95000"/>
              </a:lnSpc>
              <a:spcBef>
                <a:spcPct val="0"/>
              </a:spcBef>
              <a:buFont typeface="Wingdings 2" pitchFamily="18" charset="2"/>
              <a:buChar char=""/>
            </a:pP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led to </a:t>
            </a:r>
            <a:r>
              <a:rPr lang="en-US" sz="2300" b="1" u="sng" smtClean="0">
                <a:solidFill>
                  <a:srgbClr val="000000"/>
                </a:solidFill>
                <a:latin typeface="Arial" charset="0"/>
              </a:rPr>
              <a:t>dealignment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(more people ID as independents; more </a:t>
            </a:r>
            <a:r>
              <a:rPr lang="en-US" sz="2300" b="1" u="sng" smtClean="0">
                <a:solidFill>
                  <a:srgbClr val="000000"/>
                </a:solidFill>
                <a:latin typeface="Arial" charset="0"/>
              </a:rPr>
              <a:t>split-ticket</a:t>
            </a:r>
            <a:r>
              <a:rPr lang="en-US" sz="2300" smtClean="0">
                <a:solidFill>
                  <a:srgbClr val="000000"/>
                </a:solidFill>
                <a:latin typeface="Arial" charset="0"/>
              </a:rPr>
              <a:t> voting)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8647113" cy="487363"/>
          </a:xfrm>
        </p:spPr>
        <p:txBody>
          <a:bodyPr lIns="0" tIns="0" rIns="0" bIns="0"/>
          <a:lstStyle/>
          <a:p>
            <a:pPr defTabSz="1016000">
              <a:lnSpc>
                <a:spcPct val="95000"/>
              </a:lnSpc>
            </a:pPr>
            <a:r>
              <a:rPr lang="en-US" sz="2800" b="1" smtClean="0">
                <a:solidFill>
                  <a:srgbClr val="000000"/>
                </a:solidFill>
                <a:latin typeface="Arial" charset="0"/>
              </a:rPr>
              <a:t>Party Identification: 1937-Present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8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219200"/>
          </a:xfrm>
        </p:spPr>
        <p:txBody>
          <a:bodyPr/>
          <a:lstStyle/>
          <a:p>
            <a:pPr eaLnBrk="1" hangingPunct="1"/>
            <a:r>
              <a:rPr lang="en-US" smtClean="0"/>
              <a:t>Party in Government Today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45164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Presidency controlled by Democrat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111</a:t>
            </a:r>
            <a:r>
              <a:rPr lang="en-US" baseline="30000" smtClean="0"/>
              <a:t>th</a:t>
            </a:r>
            <a:r>
              <a:rPr lang="en-US" smtClean="0"/>
              <a:t> Congress controlled by Democrats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House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Republican: 178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Democrat: 257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Senate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Republican: 40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Democrat: 58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Independent: 2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17 women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/>
          <a:lstStyle/>
          <a:p>
            <a:pPr algn="ctr"/>
            <a:r>
              <a:rPr lang="en-US" smtClean="0"/>
              <a:t>Democratic Donkey Symbol</a:t>
            </a:r>
          </a:p>
        </p:txBody>
      </p:sp>
      <p:sp>
        <p:nvSpPr>
          <p:cNvPr id="9219" name="Rectangle 3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5638800" cy="3810000"/>
          </a:xfrm>
        </p:spPr>
        <p:txBody>
          <a:bodyPr/>
          <a:lstStyle/>
          <a:p>
            <a:pPr marL="342900" indent="-342900"/>
            <a:r>
              <a:rPr lang="el-GR" sz="2400" smtClean="0"/>
              <a:t>first associated with Democrat Andrew Jackson's 1828 presidential campaign</a:t>
            </a:r>
            <a:endParaRPr lang="en-US" sz="2400" smtClean="0"/>
          </a:p>
          <a:p>
            <a:pPr marL="742950" lvl="1" indent="-285750">
              <a:buFont typeface="Georgia" pitchFamily="18" charset="0"/>
              <a:buNone/>
            </a:pPr>
            <a:endParaRPr lang="en-US" sz="2200" smtClean="0"/>
          </a:p>
          <a:p>
            <a:pPr marL="342900" indent="-342900"/>
            <a:r>
              <a:rPr lang="el-GR" sz="2400" smtClean="0"/>
              <a:t> Later, cartoonist Thomas Nast used the Democratic donkey in newspaper cartoons and made the symbol famous</a:t>
            </a:r>
            <a:r>
              <a:rPr lang="en-US" sz="2400" smtClean="0"/>
              <a:t>.</a:t>
            </a:r>
          </a:p>
        </p:txBody>
      </p:sp>
      <p:pic>
        <p:nvPicPr>
          <p:cNvPr id="9220" name="A0882101" descr="http://www.factmonster.com/images/party_democrat.jpg"/>
          <p:cNvPicPr>
            <a:picLocks noChangeAspect="1" noChangeArrowheads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6169025" y="2474913"/>
            <a:ext cx="2520950" cy="2951162"/>
          </a:xfr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>
          <a:xfrm>
            <a:off x="5410200" y="0"/>
            <a:ext cx="3429000" cy="3048000"/>
          </a:xfrm>
        </p:spPr>
        <p:txBody>
          <a:bodyPr/>
          <a:lstStyle/>
          <a:p>
            <a:r>
              <a:rPr lang="en-US" sz="2800" b="1" smtClean="0"/>
              <a:t>1</a:t>
            </a:r>
            <a:r>
              <a:rPr lang="en-US" sz="2800" b="1" baseline="30000" smtClean="0"/>
              <a:t>st</a:t>
            </a:r>
            <a:r>
              <a:rPr lang="en-US" sz="2800" b="1" smtClean="0"/>
              <a:t> use of democratic donkey by Thomas Nast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pic>
        <p:nvPicPr>
          <p:cNvPr id="10243" name="Picture 3" descr="A_live_jackass1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57200"/>
            <a:ext cx="5354638" cy="5791200"/>
          </a:xfrm>
          <a:noFill/>
        </p:spPr>
      </p:pic>
      <p:sp>
        <p:nvSpPr>
          <p:cNvPr id="10244" name="Rectangle 2"/>
          <p:cNvSpPr>
            <a:spLocks noGrp="1"/>
          </p:cNvSpPr>
          <p:nvPr>
            <p:ph sz="half" idx="2"/>
          </p:nvPr>
        </p:nvSpPr>
        <p:spPr>
          <a:xfrm>
            <a:off x="5181600" y="2133600"/>
            <a:ext cx="3505200" cy="4297363"/>
          </a:xfrm>
        </p:spPr>
        <p:txBody>
          <a:bodyPr/>
          <a:lstStyle/>
          <a:p>
            <a:pPr marL="342900" indent="-342900">
              <a:spcAft>
                <a:spcPts val="300"/>
              </a:spcAft>
              <a:buFont typeface="Georgia" pitchFamily="18" charset="0"/>
              <a:buNone/>
            </a:pPr>
            <a:r>
              <a:rPr lang="en-US" smtClean="0"/>
              <a:t>	January 15, 1870 -</a:t>
            </a:r>
            <a:r>
              <a:rPr lang="en-US" i="1" smtClean="0"/>
              <a:t>Harper's Weekly</a:t>
            </a:r>
            <a:r>
              <a:rPr lang="en-US" smtClean="0"/>
              <a:t> </a:t>
            </a:r>
          </a:p>
          <a:p>
            <a:pPr marL="342900" indent="-342900">
              <a:spcAft>
                <a:spcPts val="300"/>
              </a:spcAft>
              <a:buFont typeface="Georgia" pitchFamily="18" charset="0"/>
              <a:buNone/>
            </a:pPr>
            <a:endParaRPr lang="en-US" smtClean="0"/>
          </a:p>
          <a:p>
            <a:pPr marL="342900" indent="-342900">
              <a:spcAft>
                <a:spcPts val="300"/>
              </a:spcAft>
              <a:buFont typeface="Georgia" pitchFamily="18" charset="0"/>
              <a:buNone/>
            </a:pPr>
            <a:r>
              <a:rPr lang="en-US" smtClean="0"/>
              <a:t> </a:t>
            </a:r>
            <a:r>
              <a:rPr lang="en-US" sz="2400" smtClean="0"/>
              <a:t>	commentary on Northern Democrats </a:t>
            </a:r>
            <a:r>
              <a:rPr lang="en-US" smtClean="0"/>
              <a:t>(nicknamed Copperheads) </a:t>
            </a:r>
            <a:r>
              <a:rPr lang="en-US" sz="2400" smtClean="0"/>
              <a:t>dealings with Edwin M. Stanton, Lincoln's Secretary of War.</a:t>
            </a:r>
          </a:p>
          <a:p>
            <a:pPr marL="342900" indent="-342900">
              <a:spcAft>
                <a:spcPts val="300"/>
              </a:spcAft>
              <a:buFont typeface="Georgia" pitchFamily="18" charset="0"/>
              <a:buNone/>
            </a:pPr>
            <a:endParaRPr lang="en-US" smtClean="0"/>
          </a:p>
          <a:p>
            <a:pPr marL="342900" indent="-342900">
              <a:spcAft>
                <a:spcPts val="300"/>
              </a:spcAft>
              <a:buFont typeface="Georgia" pitchFamily="18" charset="0"/>
              <a:buNone/>
            </a:pPr>
            <a:endParaRPr lang="en-US" smtClean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/>
          </p:cNvSpPr>
          <p:nvPr>
            <p:ph type="title"/>
          </p:nvPr>
        </p:nvSpPr>
        <p:spPr>
          <a:xfrm>
            <a:off x="5029200" y="838200"/>
            <a:ext cx="3657600" cy="1371600"/>
          </a:xfrm>
        </p:spPr>
        <p:txBody>
          <a:bodyPr/>
          <a:lstStyle/>
          <a:p>
            <a:pPr algn="ctr"/>
            <a:r>
              <a:rPr lang="el-GR" sz="3600" smtClean="0"/>
              <a:t>"Stranger Things</a:t>
            </a:r>
            <a:r>
              <a:rPr lang="en-US" sz="3600" smtClean="0"/>
              <a:t> </a:t>
            </a:r>
            <a:r>
              <a:rPr lang="el-GR" sz="3600" smtClean="0"/>
              <a:t>Have Happened" </a:t>
            </a:r>
            <a:r>
              <a:rPr lang="en-US" sz="2400" smtClean="0"/>
              <a:t>December 27, </a:t>
            </a:r>
            <a:r>
              <a:rPr lang="el-GR" sz="2400" smtClean="0"/>
              <a:t>1879</a:t>
            </a:r>
            <a:endParaRPr lang="en-US" sz="2400" smtClean="0"/>
          </a:p>
        </p:txBody>
      </p:sp>
      <p:sp>
        <p:nvSpPr>
          <p:cNvPr id="11267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/>
          <a:p>
            <a:endParaRPr lang="en-US" sz="2400" smtClean="0"/>
          </a:p>
        </p:txBody>
      </p:sp>
      <p:sp>
        <p:nvSpPr>
          <p:cNvPr id="11268" name="Rectangle 6"/>
          <p:cNvSpPr>
            <a:spLocks noGrp="1"/>
          </p:cNvSpPr>
          <p:nvPr>
            <p:ph type="body" sz="half" idx="2"/>
          </p:nvPr>
        </p:nvSpPr>
        <p:spPr>
          <a:xfrm>
            <a:off x="4800600" y="3733800"/>
            <a:ext cx="3962400" cy="152400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el-GR" sz="2400" smtClean="0"/>
              <a:t>“Hold on, and you may walk over the sluggish animal up there yet.”</a:t>
            </a:r>
            <a:r>
              <a:rPr lang="en-US" sz="2400" smtClean="0"/>
              <a:t> </a:t>
            </a:r>
          </a:p>
        </p:txBody>
      </p:sp>
      <p:pic>
        <p:nvPicPr>
          <p:cNvPr id="11269" name="Picture 3" descr="“Stranger Things Have Happened”">
            <a:hlinkClick r:id="rId2"/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722813" cy="6651625"/>
          </a:xfr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1066800" y="1219200"/>
            <a:ext cx="7162800" cy="2514600"/>
          </a:xfrm>
        </p:spPr>
        <p:txBody>
          <a:bodyPr/>
          <a:lstStyle/>
          <a:p>
            <a:r>
              <a:rPr lang="en-US" sz="6600" dirty="0" smtClean="0">
                <a:solidFill>
                  <a:srgbClr val="7030A0"/>
                </a:solidFill>
              </a:rPr>
              <a:t>Thomas Nast</a:t>
            </a:r>
            <a:endParaRPr lang="en-US" sz="6600" dirty="0" smtClean="0"/>
          </a:p>
        </p:txBody>
      </p:sp>
      <p:pic>
        <p:nvPicPr>
          <p:cNvPr id="12291" name="Picture 4" descr="[Self-caricature] detail, Harper's Weekly, December 2, 1876, cover.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733800"/>
            <a:ext cx="22002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4114800" y="3886200"/>
            <a:ext cx="441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[Self-caricature] detail, </a:t>
            </a:r>
            <a:r>
              <a:rPr lang="en-US" sz="2800" i="1"/>
              <a:t>Harper's Weekly, </a:t>
            </a:r>
          </a:p>
          <a:p>
            <a:r>
              <a:rPr lang="en-US" sz="2800"/>
              <a:t>December 2, 1876, cover.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smtClean="0"/>
              <a:t>Thomas Nast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238"/>
          </a:xfrm>
        </p:spPr>
        <p:txBody>
          <a:bodyPr/>
          <a:lstStyle/>
          <a:p>
            <a:r>
              <a:rPr lang="en-US" smtClean="0"/>
              <a:t>Thomas Nast was a Radical Republican, a liberal, progressive, nationalistic, and Protestant wing of the party</a:t>
            </a:r>
          </a:p>
          <a:p>
            <a:r>
              <a:rPr lang="en-US" smtClean="0"/>
              <a:t>fierce supporter for the Union cause </a:t>
            </a:r>
          </a:p>
          <a:p>
            <a:r>
              <a:rPr lang="en-US" smtClean="0"/>
              <a:t>published in</a:t>
            </a:r>
            <a:r>
              <a:rPr lang="en-US" i="1" smtClean="0"/>
              <a:t> Harper's Weekly</a:t>
            </a:r>
            <a:r>
              <a:rPr lang="en-US" smtClean="0"/>
              <a:t> on September 3, 1864, shows Columbia weeping at the grave of "Union Heroes in a Useless War" as a weary Union amputee shakes the hand of a neatly groomed Southern soldier.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ransition spd="med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Thomas Nast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scourge of Boss Tweed and the Tammany Hall political machine</a:t>
            </a:r>
          </a:p>
        </p:txBody>
      </p:sp>
    </p:spTree>
  </p:cSld>
  <p:clrMapOvr>
    <a:masterClrMapping/>
  </p:clrMapOvr>
  <p:transition spd="med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1657</TotalTime>
  <Words>1025</Words>
  <Application>Microsoft Office PowerPoint</Application>
  <PresentationFormat>On-screen Show (4:3)</PresentationFormat>
  <Paragraphs>161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Trebuchet MS</vt:lpstr>
      <vt:lpstr>Georgia</vt:lpstr>
      <vt:lpstr>Wingdings 2</vt:lpstr>
      <vt:lpstr>Times New Roman</vt:lpstr>
      <vt:lpstr>Courier New</vt:lpstr>
      <vt:lpstr>Berlin Sans FB Demi</vt:lpstr>
      <vt:lpstr>Calibri</vt:lpstr>
      <vt:lpstr>Urban</vt:lpstr>
      <vt:lpstr>A Focus on Political Parties  Their purpose, practices and how they work  Chapter 8</vt:lpstr>
      <vt:lpstr>Third Term Panic</vt:lpstr>
      <vt:lpstr>Republican Elephant Symbol</vt:lpstr>
      <vt:lpstr>Democratic Donkey Symbol</vt:lpstr>
      <vt:lpstr>1st use of democratic donkey by Thomas Nast </vt:lpstr>
      <vt:lpstr>"Stranger Things Have Happened" December 27, 1879</vt:lpstr>
      <vt:lpstr>Thomas Nast</vt:lpstr>
      <vt:lpstr>Thomas Nast</vt:lpstr>
      <vt:lpstr>Thomas Nast</vt:lpstr>
      <vt:lpstr>Slide 10</vt:lpstr>
      <vt:lpstr>What is a Political Party?</vt:lpstr>
      <vt:lpstr>What is a Political Party?</vt:lpstr>
      <vt:lpstr>Tasks of Parties</vt:lpstr>
      <vt:lpstr>Slide 14</vt:lpstr>
      <vt:lpstr>Political Party Organization</vt:lpstr>
      <vt:lpstr>Party Organization</vt:lpstr>
      <vt:lpstr>Why Has the 2-Party System Endured in the USA?</vt:lpstr>
      <vt:lpstr>Reasons for the Two Party System</vt:lpstr>
      <vt:lpstr>The Role of Minor Parties in US Politics</vt:lpstr>
      <vt:lpstr>Reasons for 3rd Party Creation</vt:lpstr>
      <vt:lpstr>Impact of Third Parties</vt:lpstr>
      <vt:lpstr>Third Parties</vt:lpstr>
      <vt:lpstr>Slide 23</vt:lpstr>
      <vt:lpstr>A History of Political Parties in the United States</vt:lpstr>
      <vt:lpstr> Realignment vs. Dealignment</vt:lpstr>
      <vt:lpstr> Political Party Realignment </vt:lpstr>
      <vt:lpstr>Political Party Dealignment</vt:lpstr>
      <vt:lpstr>5 Realigning Elections</vt:lpstr>
      <vt:lpstr>History of Party Eras in America </vt:lpstr>
      <vt:lpstr>History of Party Eras in America (cont’d…)</vt:lpstr>
      <vt:lpstr>Party Identification: 1937-Present</vt:lpstr>
      <vt:lpstr>Party in Government Today</vt:lpstr>
    </vt:vector>
  </TitlesOfParts>
  <Company>Longman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Parties</dc:title>
  <dc:creator>Eric Miller</dc:creator>
  <cp:lastModifiedBy>LHRIC</cp:lastModifiedBy>
  <cp:revision>127</cp:revision>
  <dcterms:created xsi:type="dcterms:W3CDTF">2001-05-26T21:33:39Z</dcterms:created>
  <dcterms:modified xsi:type="dcterms:W3CDTF">2013-11-26T16:14:53Z</dcterms:modified>
</cp:coreProperties>
</file>